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  <p:embeddedFont>
      <p:font typeface="Montserrat"/>
      <p:regular r:id="rId16"/>
      <p:bold r:id="rId17"/>
      <p:italic r:id="rId18"/>
      <p:boldItalic r:id="rId19"/>
    </p:embeddedFont>
    <p:embeddedFont>
      <p:font typeface="Merriweather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regular.fntdata"/><Relationship Id="rId11" Type="http://schemas.openxmlformats.org/officeDocument/2006/relationships/slide" Target="slides/slide6.xml"/><Relationship Id="rId22" Type="http://schemas.openxmlformats.org/officeDocument/2006/relationships/font" Target="fonts/Merriweather-italic.fntdata"/><Relationship Id="rId10" Type="http://schemas.openxmlformats.org/officeDocument/2006/relationships/slide" Target="slides/slide5.xml"/><Relationship Id="rId21" Type="http://schemas.openxmlformats.org/officeDocument/2006/relationships/font" Target="fonts/Merriweather-bold.fntdata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23" Type="http://schemas.openxmlformats.org/officeDocument/2006/relationships/font" Target="fonts/Merriweather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7" Type="http://schemas.openxmlformats.org/officeDocument/2006/relationships/font" Target="fonts/Montserrat-bold.fntdata"/><Relationship Id="rId16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bold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8ca056add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8ca056add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8ca056addf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8ca056add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ca056addf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8ca056add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8ca056add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8ca056add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a056add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a056add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900" y="455625"/>
            <a:ext cx="5523375" cy="222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11229" l="19236" r="12429" t="0"/>
          <a:stretch/>
        </p:blipFill>
        <p:spPr>
          <a:xfrm>
            <a:off x="723374" y="994063"/>
            <a:ext cx="4352701" cy="377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5250" y="793275"/>
            <a:ext cx="3096726" cy="135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5192975" y="2152425"/>
            <a:ext cx="36276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– ADUs provide 10 years of stable, affordable housing for very low-income families and RHNA credits for local jurisdictions</a:t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– Loans are low-interest, deferred for up to 20 years, and partially forgivable</a:t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– Fully recycled into new loans upon repayment</a:t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–  A regional solution for a regional challenge</a:t>
            </a:r>
            <a:endParaRPr sz="13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244800" y="428975"/>
            <a:ext cx="4703700" cy="15306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0005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300">
                <a:latin typeface="Roboto"/>
                <a:ea typeface="Roboto"/>
                <a:cs typeface="Roboto"/>
                <a:sym typeface="Roboto"/>
              </a:rPr>
              <a:t>The innovative Affordable ADU Loan Program generates a new accessory dwelling unit that is affordable to build and affordable to rent by offering a discounted capital loan and leasing support to Orange County homeowners.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an ADU?</a:t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675" y="1621925"/>
            <a:ext cx="4010525" cy="29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2911650" y="2571750"/>
            <a:ext cx="5093400" cy="2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An Accessory Dwelling Unit (ADU) is a smaller, secondary residence on a lot that already has a home, or has one under construction. 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ADUs serve various needs for homeowners, including housing elderly or young adult family members and caregivers or increasing household income as a rental outside of the family.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idx="4294967295" type="body"/>
          </p:nvPr>
        </p:nvSpPr>
        <p:spPr>
          <a:xfrm>
            <a:off x="5204850" y="621625"/>
            <a:ext cx="3645600" cy="31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$100,000 deferred loan for 20 years</a:t>
            </a:r>
            <a:endParaRPr sz="1400">
              <a:solidFill>
                <a:srgbClr val="00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$5,000 fully forgivable loan for disability-accessible ADUs*</a:t>
            </a:r>
            <a:endParaRPr sz="1400">
              <a:solidFill>
                <a:srgbClr val="00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$400 forgiveness per month with a qualified tenant</a:t>
            </a:r>
            <a:endParaRPr sz="1400">
              <a:solidFill>
                <a:srgbClr val="00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0-3% interest with a qualified tenant</a:t>
            </a:r>
            <a:endParaRPr sz="1400">
              <a:solidFill>
                <a:srgbClr val="00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Option to rent to family or students</a:t>
            </a:r>
            <a:endParaRPr sz="1400">
              <a:solidFill>
                <a:srgbClr val="00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– </a:t>
            </a:r>
            <a:r>
              <a:rPr lang="en" sz="1400">
                <a:solidFill>
                  <a:srgbClr val="000000"/>
                </a:solidFill>
              </a:rPr>
              <a:t>Professional property management assistance for finding and selecting a tenant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 b="13655" l="0" r="26411" t="14017"/>
          <a:stretch/>
        </p:blipFill>
        <p:spPr>
          <a:xfrm>
            <a:off x="257025" y="882325"/>
            <a:ext cx="5036877" cy="264694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>
            <a:off x="552450" y="3967975"/>
            <a:ext cx="8298000" cy="9447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714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To be eligible, homeowners must reside in the </a:t>
            </a: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principal</a:t>
            </a: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home in a Trust member city/county, be in the process of building an ADU (but not completed), have secured adequate funding for the remaining construction costs, not exceed maximum debt ratios, and work with a licensed contractor. 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6"/>
          <p:cNvSpPr txBox="1"/>
          <p:nvPr>
            <p:ph idx="4294967295" type="title"/>
          </p:nvPr>
        </p:nvSpPr>
        <p:spPr>
          <a:xfrm>
            <a:off x="0" y="218400"/>
            <a:ext cx="4371600" cy="944700"/>
          </a:xfrm>
          <a:prstGeom prst="rect">
            <a:avLst/>
          </a:prstGeom>
          <a:solidFill>
            <a:schemeClr val="dk1"/>
          </a:solidFill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Benefits for Homeowners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is an “eligible tenant?”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013" y="1678398"/>
            <a:ext cx="7906027" cy="20835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310825" y="4110800"/>
            <a:ext cx="84522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Anyone whose income is less than 50% of the Area Median Income (AMI) for Orange County is an eligible renter </a:t>
            </a:r>
            <a:endParaRPr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Apply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151275" y="1594325"/>
            <a:ext cx="4191000" cy="32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AutoNum type="arabicPeriod"/>
            </a:pPr>
            <a:r>
              <a:rPr lang="en">
                <a:solidFill>
                  <a:srgbClr val="000000"/>
                </a:solidFill>
              </a:rPr>
              <a:t>Sign up for the Interest Standby List on the Trust’s website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AutoNum type="arabicPeriod"/>
            </a:pPr>
            <a:r>
              <a:rPr lang="en">
                <a:solidFill>
                  <a:srgbClr val="000000"/>
                </a:solidFill>
              </a:rPr>
              <a:t>Wait for an</a:t>
            </a:r>
            <a:r>
              <a:rPr lang="en">
                <a:solidFill>
                  <a:srgbClr val="000000"/>
                </a:solidFill>
              </a:rPr>
              <a:t> invitation to complete an application 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AutoNum type="arabicPeriod"/>
            </a:pPr>
            <a:r>
              <a:rPr lang="en">
                <a:solidFill>
                  <a:srgbClr val="000000"/>
                </a:solidFill>
              </a:rPr>
              <a:t>Complete the application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AutoNum type="arabicPeriod"/>
            </a:pPr>
            <a:r>
              <a:rPr lang="en">
                <a:solidFill>
                  <a:srgbClr val="000000"/>
                </a:solidFill>
              </a:rPr>
              <a:t>Applications will be reviewed, and loan commitment letters will be issued on a first-come, first-served basis.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000000"/>
                </a:solidFill>
              </a:rPr>
              <a:t>When you receive the invitation, you should respond as soon as you can with the required information</a:t>
            </a:r>
            <a:endParaRPr/>
          </a:p>
        </p:txBody>
      </p:sp>
      <p:sp>
        <p:nvSpPr>
          <p:cNvPr id="101" name="Google Shape;101;p18"/>
          <p:cNvSpPr txBox="1"/>
          <p:nvPr>
            <p:ph idx="2" type="body"/>
          </p:nvPr>
        </p:nvSpPr>
        <p:spPr>
          <a:xfrm>
            <a:off x="5314550" y="1730700"/>
            <a:ext cx="3879600" cy="231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Feasibility Assessment of the ADU and site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ecent loan statements on any debt on the property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Preliminary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cost estimate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a builder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Proof of other funding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Preliminary Design plan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–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Property appraisal, depending on the debt-to-value of your home</a:t>
            </a:r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5003150" y="1124625"/>
            <a:ext cx="4191000" cy="623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Application Requirements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3" name="Google Shape;103;p18"/>
          <p:cNvGrpSpPr/>
          <p:nvPr/>
        </p:nvGrpSpPr>
        <p:grpSpPr>
          <a:xfrm>
            <a:off x="6586756" y="3402829"/>
            <a:ext cx="2295721" cy="1680477"/>
            <a:chOff x="5364075" y="-2693075"/>
            <a:chExt cx="2897175" cy="2147575"/>
          </a:xfrm>
        </p:grpSpPr>
        <p:pic>
          <p:nvPicPr>
            <p:cNvPr id="104" name="Google Shape;104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364075" y="-2693075"/>
              <a:ext cx="2897175" cy="214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17875" y="-1985600"/>
              <a:ext cx="1323475" cy="13116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ADU">
  <a:themeElements>
    <a:clrScheme name="Paradigm">
      <a:dk1>
        <a:srgbClr val="D97B29"/>
      </a:dk1>
      <a:lt1>
        <a:srgbClr val="FFFFFF"/>
      </a:lt1>
      <a:dk2>
        <a:srgbClr val="8C8C8C"/>
      </a:dk2>
      <a:lt2>
        <a:srgbClr val="404040"/>
      </a:lt2>
      <a:accent1>
        <a:srgbClr val="8C8C8C"/>
      </a:accent1>
      <a:accent2>
        <a:srgbClr val="D9C4B1"/>
      </a:accent2>
      <a:accent3>
        <a:srgbClr val="EDE3DA"/>
      </a:accent3>
      <a:accent4>
        <a:srgbClr val="804646"/>
      </a:accent4>
      <a:accent5>
        <a:srgbClr val="45955C"/>
      </a:accent5>
      <a:accent6>
        <a:srgbClr val="BF3939"/>
      </a:accent6>
      <a:hlink>
        <a:srgbClr val="39BF8D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